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11" r:id="rId2"/>
    <p:sldId id="415" r:id="rId3"/>
    <p:sldId id="412" r:id="rId4"/>
    <p:sldId id="413" r:id="rId5"/>
    <p:sldId id="414" r:id="rId6"/>
    <p:sldId id="416" r:id="rId7"/>
    <p:sldId id="417" r:id="rId8"/>
    <p:sldId id="419" r:id="rId9"/>
    <p:sldId id="420" r:id="rId10"/>
    <p:sldId id="423" r:id="rId11"/>
    <p:sldId id="424" r:id="rId1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370F"/>
    <a:srgbClr val="F0200A"/>
    <a:srgbClr val="1790CF"/>
    <a:srgbClr val="EDC619"/>
    <a:srgbClr val="32A7E6"/>
    <a:srgbClr val="2A9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87" autoAdjust="0"/>
  </p:normalViewPr>
  <p:slideViewPr>
    <p:cSldViewPr>
      <p:cViewPr varScale="1">
        <p:scale>
          <a:sx n="85" d="100"/>
          <a:sy n="85" d="100"/>
        </p:scale>
        <p:origin x="3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BE25E2D-C769-7B41-822B-3F8B8A079412}" type="datetimeFigureOut">
              <a:rPr lang="en-US"/>
              <a:pPr>
                <a:defRPr/>
              </a:pPr>
              <a:t>4/19/2019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01D2380-3ED4-1C4D-A52A-1FD4B72837F7}" type="slidenum">
              <a:rPr lang="en-US"/>
              <a:pPr>
                <a:defRPr/>
              </a:pPr>
              <a:t>‹#›</a:t>
            </a:fld>
            <a:endParaRPr lang="en-US"/>
          </a:p>
        </p:txBody>
      </p:sp>
    </p:spTree>
    <p:extLst>
      <p:ext uri="{BB962C8B-B14F-4D97-AF65-F5344CB8AC3E}">
        <p14:creationId xmlns:p14="http://schemas.microsoft.com/office/powerpoint/2010/main" val="34397393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ＭＳ Ｐゴシック" charset="0"/>
                <a:cs typeface="ＭＳ Ｐゴシック" charset="0"/>
              </a:rPr>
              <a:t>KICK-OFF MODULE</a:t>
            </a:r>
            <a:endParaRPr lang="en-GB"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The training starts with a kick-off. </a:t>
            </a:r>
          </a:p>
          <a:p>
            <a:r>
              <a:rPr lang="en-US" sz="1200" b="0" i="0" u="none" strike="noStrike" kern="1200" baseline="0" dirty="0" smtClean="0">
                <a:solidFill>
                  <a:schemeClr val="tx1"/>
                </a:solidFill>
                <a:latin typeface="+mn-lt"/>
                <a:ea typeface="ＭＳ Ｐゴシック" charset="0"/>
                <a:cs typeface="ＭＳ Ｐゴシック" charset="0"/>
              </a:rPr>
              <a:t>You, as the facilitators, share the objectives of the training, set the space and allow for participants to get to know each other. </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1</a:t>
            </a:fld>
            <a:endParaRPr lang="en-US"/>
          </a:p>
        </p:txBody>
      </p:sp>
    </p:spTree>
    <p:extLst>
      <p:ext uri="{BB962C8B-B14F-4D97-AF65-F5344CB8AC3E}">
        <p14:creationId xmlns:p14="http://schemas.microsoft.com/office/powerpoint/2010/main" val="304553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11</a:t>
            </a:fld>
            <a:endParaRPr lang="en-US"/>
          </a:p>
        </p:txBody>
      </p:sp>
    </p:spTree>
    <p:extLst>
      <p:ext uri="{BB962C8B-B14F-4D97-AF65-F5344CB8AC3E}">
        <p14:creationId xmlns:p14="http://schemas.microsoft.com/office/powerpoint/2010/main" val="356161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ＭＳ Ｐゴシック" charset="0"/>
                <a:cs typeface="ＭＳ Ｐゴシック" charset="0"/>
              </a:rPr>
              <a:t>1</a:t>
            </a:r>
            <a:r>
              <a:rPr lang="en-US" sz="1200" b="0" i="0" u="none" strike="noStrike" kern="1200" baseline="0" dirty="0" smtClean="0">
                <a:solidFill>
                  <a:schemeClr val="tx1"/>
                </a:solidFill>
                <a:latin typeface="+mn-lt"/>
                <a:ea typeface="ＭＳ Ｐゴシック" charset="0"/>
                <a:cs typeface="ＭＳ Ｐゴシック" charset="0"/>
              </a:rPr>
              <a:t>. Invite and welcome every person to the session. </a:t>
            </a:r>
          </a:p>
          <a:p>
            <a:r>
              <a:rPr lang="en-US" sz="1200" b="1" i="0" u="none" strike="noStrike" kern="1200" baseline="0" dirty="0" smtClean="0">
                <a:solidFill>
                  <a:schemeClr val="tx1"/>
                </a:solidFill>
                <a:latin typeface="+mn-lt"/>
                <a:ea typeface="ＭＳ Ｐゴシック" charset="0"/>
                <a:cs typeface="ＭＳ Ｐゴシック" charset="0"/>
              </a:rPr>
              <a:t>2. </a:t>
            </a:r>
            <a:r>
              <a:rPr lang="en-US" sz="1200" b="0" i="0" u="none" strike="noStrike" kern="1200" baseline="0" dirty="0" smtClean="0">
                <a:solidFill>
                  <a:schemeClr val="tx1"/>
                </a:solidFill>
                <a:latin typeface="+mn-lt"/>
                <a:ea typeface="ＭＳ Ｐゴシック" charset="0"/>
                <a:cs typeface="ＭＳ Ｐゴシック" charset="0"/>
              </a:rPr>
              <a:t>Introduce yourself and the objectives and structure of the training. Provide an overview of the entire training and all Modules. In case you only do part of the Modules, you need to indicate this. </a:t>
            </a:r>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2</a:t>
            </a:fld>
            <a:endParaRPr lang="en-US"/>
          </a:p>
        </p:txBody>
      </p:sp>
    </p:spTree>
    <p:extLst>
      <p:ext uri="{BB962C8B-B14F-4D97-AF65-F5344CB8AC3E}">
        <p14:creationId xmlns:p14="http://schemas.microsoft.com/office/powerpoint/2010/main" val="3035217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With this Module you can kick off the training and set the stage. Participants will get to know the objectives and </a:t>
            </a:r>
          </a:p>
          <a:p>
            <a:r>
              <a:rPr lang="en-US" sz="1200" b="0" i="0" u="none" strike="noStrike" kern="1200" baseline="0" dirty="0" smtClean="0">
                <a:solidFill>
                  <a:schemeClr val="tx1"/>
                </a:solidFill>
                <a:latin typeface="+mn-lt"/>
                <a:ea typeface="ＭＳ Ｐゴシック" charset="0"/>
                <a:cs typeface="ＭＳ Ｐゴシック" charset="0"/>
              </a:rPr>
              <a:t>agenda for the training, and get to know each other.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Safety and security concerns are shared and joint rules </a:t>
            </a:r>
            <a:r>
              <a:rPr lang="en-GB" sz="1200" b="0" i="0" u="none" strike="noStrike" kern="1200" baseline="0" dirty="0" smtClean="0">
                <a:solidFill>
                  <a:schemeClr val="tx1"/>
                </a:solidFill>
                <a:latin typeface="+mn-lt"/>
                <a:ea typeface="ＭＳ Ｐゴシック" charset="0"/>
                <a:cs typeface="ＭＳ Ｐゴシック" charset="0"/>
              </a:rPr>
              <a:t>are made. </a:t>
            </a:r>
          </a:p>
          <a:p>
            <a:endParaRPr lang="en-US" sz="1200" b="0" i="1" u="none" strike="noStrike" kern="1200" baseline="0" dirty="0" smtClean="0">
              <a:solidFill>
                <a:schemeClr val="tx1"/>
              </a:solidFill>
              <a:latin typeface="+mn-lt"/>
              <a:ea typeface="ＭＳ Ｐゴシック" charset="0"/>
              <a:cs typeface="ＭＳ Ｐゴシック" charset="0"/>
            </a:endParaRPr>
          </a:p>
          <a:p>
            <a:r>
              <a:rPr lang="en-US" sz="1200" b="0" i="1" u="none" strike="noStrike" kern="1200" baseline="0" dirty="0" smtClean="0">
                <a:solidFill>
                  <a:schemeClr val="tx1"/>
                </a:solidFill>
                <a:latin typeface="+mn-lt"/>
                <a:ea typeface="ＭＳ Ｐゴシック" charset="0"/>
                <a:cs typeface="ＭＳ Ｐゴシック" charset="0"/>
              </a:rPr>
              <a:t>At the end of this kick-off Module, participants: </a:t>
            </a:r>
            <a:endParaRPr lang="en-US" sz="1200" b="0" i="0" u="none" strike="noStrike" kern="1200" baseline="0" dirty="0" smtClean="0">
              <a:solidFill>
                <a:schemeClr val="tx1"/>
              </a:solidFill>
              <a:latin typeface="+mn-lt"/>
              <a:ea typeface="ＭＳ Ｐゴシック" charset="0"/>
              <a:cs typeface="ＭＳ Ｐゴシック" charset="0"/>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ＭＳ Ｐゴシック" charset="0"/>
                <a:cs typeface="ＭＳ Ｐゴシック" charset="0"/>
              </a:rPr>
              <a:t>Have clarity on training objectives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ＭＳ Ｐゴシック" charset="0"/>
                <a:cs typeface="ＭＳ Ｐゴシック" charset="0"/>
              </a:rPr>
              <a:t>Know who is in the room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ＭＳ Ｐゴシック" charset="0"/>
                <a:cs typeface="ＭＳ Ｐゴシック" charset="0"/>
              </a:rPr>
              <a:t>Are aware of the safety and security measures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ＭＳ Ｐゴシック" charset="0"/>
                <a:cs typeface="ＭＳ Ｐゴシック" charset="0"/>
              </a:rPr>
              <a:t>Have agreed on rules of engagement for the meeting </a:t>
            </a:r>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3</a:t>
            </a:fld>
            <a:endParaRPr lang="en-US"/>
          </a:p>
        </p:txBody>
      </p:sp>
    </p:spTree>
    <p:extLst>
      <p:ext uri="{BB962C8B-B14F-4D97-AF65-F5344CB8AC3E}">
        <p14:creationId xmlns:p14="http://schemas.microsoft.com/office/powerpoint/2010/main" val="22512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4</a:t>
            </a:fld>
            <a:endParaRPr lang="en-US"/>
          </a:p>
        </p:txBody>
      </p:sp>
    </p:spTree>
    <p:extLst>
      <p:ext uri="{BB962C8B-B14F-4D97-AF65-F5344CB8AC3E}">
        <p14:creationId xmlns:p14="http://schemas.microsoft.com/office/powerpoint/2010/main" val="343016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0"/>
                <a:cs typeface="ＭＳ Ｐゴシック" charset="0"/>
              </a:rPr>
              <a:t>Explain the methodology of the training (short lectures, exercises, working in groups) </a:t>
            </a:r>
          </a:p>
          <a:p>
            <a:r>
              <a:rPr lang="en-US" sz="1200" b="0" i="0" u="none" strike="noStrike" kern="1200" baseline="0" dirty="0" smtClean="0">
                <a:solidFill>
                  <a:schemeClr val="tx1"/>
                </a:solidFill>
                <a:latin typeface="+mn-lt"/>
                <a:ea typeface="ＭＳ Ｐゴシック" charset="0"/>
                <a:cs typeface="ＭＳ Ｐゴシック" charset="0"/>
              </a:rPr>
              <a:t>and share the agenda </a:t>
            </a:r>
            <a:r>
              <a:rPr lang="en-GB" sz="1200" b="0" i="0" u="none" strike="noStrike" kern="1200" baseline="0" dirty="0" smtClean="0">
                <a:solidFill>
                  <a:schemeClr val="tx1"/>
                </a:solidFill>
                <a:latin typeface="+mn-lt"/>
                <a:ea typeface="ＭＳ Ｐゴシック" charset="0"/>
                <a:cs typeface="ＭＳ Ｐゴシック" charset="0"/>
              </a:rPr>
              <a:t>of the next day(s) </a:t>
            </a:r>
          </a:p>
          <a:p>
            <a:endParaRPr lang="en-GB" sz="1200" b="1" i="0" u="none" strike="noStrike" kern="1200" baseline="0" dirty="0" smtClean="0">
              <a:solidFill>
                <a:schemeClr val="tx1"/>
              </a:solidFill>
              <a:latin typeface="+mn-lt"/>
              <a:ea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FACILITATOR TIP;</a:t>
            </a:r>
          </a:p>
          <a:p>
            <a:r>
              <a:rPr lang="en-US" sz="1200" b="1" i="0" u="none" strike="noStrike" kern="1200" baseline="0" dirty="0" smtClean="0">
                <a:solidFill>
                  <a:schemeClr val="tx1"/>
                </a:solidFill>
                <a:latin typeface="+mn-lt"/>
                <a:ea typeface="ＭＳ Ｐゴシック" charset="0"/>
                <a:cs typeface="ＭＳ Ｐゴシック" charset="0"/>
              </a:rPr>
              <a:t>You can draw the agenda of the day on a flip-over or large paper which remains visible for everybody during the training. </a:t>
            </a:r>
            <a:endParaRPr lang="en-GB" b="1" dirty="0" smtClean="0"/>
          </a:p>
          <a:p>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6</a:t>
            </a:fld>
            <a:endParaRPr lang="en-US"/>
          </a:p>
        </p:txBody>
      </p:sp>
    </p:spTree>
    <p:extLst>
      <p:ext uri="{BB962C8B-B14F-4D97-AF65-F5344CB8AC3E}">
        <p14:creationId xmlns:p14="http://schemas.microsoft.com/office/powerpoint/2010/main" val="224124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smtClean="0">
                <a:solidFill>
                  <a:srgbClr val="000000"/>
                </a:solidFill>
                <a:latin typeface="Museo Sans Rounded 300" panose="02000000000000000000" pitchFamily="50" charset="0"/>
              </a:rPr>
              <a:t>3</a:t>
            </a:r>
            <a:r>
              <a:rPr lang="en-US" sz="1200" b="0" i="0" u="none" strike="noStrike" baseline="0" dirty="0" smtClean="0">
                <a:solidFill>
                  <a:srgbClr val="000000"/>
                </a:solidFill>
                <a:latin typeface="Museo Sans Rounded 300" panose="02000000000000000000" pitchFamily="50" charset="0"/>
              </a:rPr>
              <a:t>. Ask all participants to introduce themselves, with their name, preferred pronoun and an unexpected fact about them that not many people will know. </a:t>
            </a:r>
          </a:p>
          <a:p>
            <a:r>
              <a:rPr lang="en-US" sz="1200" b="1" i="0" u="none" strike="noStrike" baseline="0" dirty="0" smtClean="0">
                <a:solidFill>
                  <a:srgbClr val="000000"/>
                </a:solidFill>
                <a:latin typeface="Museo Sans Rounded 700"/>
              </a:rPr>
              <a:t>4. </a:t>
            </a:r>
            <a:r>
              <a:rPr lang="en-US" sz="1200" b="0" i="0" u="none" strike="noStrike" baseline="0" dirty="0" smtClean="0">
                <a:solidFill>
                  <a:srgbClr val="000000"/>
                </a:solidFill>
                <a:latin typeface="Museo Sans Rounded 300" panose="02000000000000000000" pitchFamily="50" charset="0"/>
              </a:rPr>
              <a:t>Ask participants to reflect on the objectives of the training. Are these in line with what they hope to learn, to better understand or to change? Write their expectations down and discuss these. Indicate which expectations are realistic and which are maybe not so realistic. This information is helpful for you as a trainer to take into account when conducting the training. </a:t>
            </a:r>
          </a:p>
          <a:p>
            <a:endParaRPr lang="en-US" sz="1200" b="0" i="0" u="none" strike="noStrike" baseline="0" dirty="0" smtClean="0">
              <a:solidFill>
                <a:srgbClr val="000000"/>
              </a:solidFill>
              <a:latin typeface="Museo Sans Rounded 300" panose="02000000000000000000" pitchFamily="50" charset="0"/>
            </a:endParaRPr>
          </a:p>
          <a:p>
            <a:endParaRPr lang="en-US" sz="1200" b="0" i="0" u="none" strike="noStrike" kern="1200" baseline="0" dirty="0" smtClean="0">
              <a:solidFill>
                <a:schemeClr val="tx1"/>
              </a:solidFill>
              <a:latin typeface="+mn-lt"/>
              <a:ea typeface="ＭＳ Ｐゴシック" charset="0"/>
              <a:cs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PERSONALIZED DRAWING EXERCISE </a:t>
            </a:r>
            <a:endParaRPr lang="en-GB" sz="1200" b="0" i="0" u="none" strike="noStrike" kern="1200" baseline="0" dirty="0" smtClean="0">
              <a:solidFill>
                <a:schemeClr val="tx1"/>
              </a:solidFill>
              <a:latin typeface="+mn-lt"/>
              <a:ea typeface="ＭＳ Ｐゴシック" charset="0"/>
              <a:cs typeface="ＭＳ Ｐゴシック" charset="0"/>
            </a:endParaRPr>
          </a:p>
          <a:p>
            <a:r>
              <a:rPr lang="en-US" sz="1200" b="0" i="1" u="none" strike="noStrike" kern="1200" baseline="0" dirty="0" smtClean="0">
                <a:solidFill>
                  <a:schemeClr val="tx1"/>
                </a:solidFill>
                <a:latin typeface="+mn-lt"/>
                <a:ea typeface="ＭＳ Ｐゴシック" charset="0"/>
                <a:cs typeface="ＭＳ Ｐゴシック" charset="0"/>
              </a:rPr>
              <a:t>Purpose: This exercise is a good way to introduce </a:t>
            </a:r>
            <a:r>
              <a:rPr lang="en-GB" sz="1200" b="0" i="1" u="none" strike="noStrike" kern="1200" baseline="0" dirty="0" smtClean="0">
                <a:solidFill>
                  <a:schemeClr val="tx1"/>
                </a:solidFill>
                <a:latin typeface="+mn-lt"/>
                <a:ea typeface="ＭＳ Ｐゴシック" charset="0"/>
                <a:cs typeface="ＭＳ Ｐゴシック" charset="0"/>
              </a:rPr>
              <a:t>participants to one another. </a:t>
            </a:r>
            <a:endParaRPr lang="en-GB"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It works for groups of people who do not know each other very well, as well as for groups that have worked together before. We recommend that you, as a facilitator, also participate. </a:t>
            </a:r>
          </a:p>
          <a:p>
            <a:r>
              <a:rPr lang="en-US" sz="1200" b="0" i="1" u="none" strike="noStrike" kern="1200" baseline="0" dirty="0" smtClean="0">
                <a:solidFill>
                  <a:schemeClr val="tx1"/>
                </a:solidFill>
                <a:latin typeface="+mn-lt"/>
                <a:ea typeface="ＭＳ Ｐゴシック" charset="0"/>
                <a:cs typeface="ＭＳ Ｐゴシック" charset="0"/>
              </a:rPr>
              <a:t>If people in a group know each other very well, and it is a safe space, you can also consider doing the exercise on Early Messages about SO/GIE/SC, which you find in Module 2, under bullet points 18 - 21. </a:t>
            </a:r>
            <a:r>
              <a:rPr lang="en-GB" sz="1200" b="0" i="1" u="none" strike="noStrike" kern="1200" baseline="0" dirty="0" smtClean="0">
                <a:solidFill>
                  <a:schemeClr val="tx1"/>
                </a:solidFill>
                <a:latin typeface="+mn-lt"/>
                <a:ea typeface="ＭＳ Ｐゴシック" charset="0"/>
                <a:cs typeface="ＭＳ Ｐゴシック" charset="0"/>
              </a:rPr>
              <a:t>facilitators </a:t>
            </a:r>
          </a:p>
          <a:p>
            <a:endParaRPr lang="en-US" sz="1200" b="1"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5. </a:t>
            </a:r>
            <a:r>
              <a:rPr lang="en-US" sz="1200" b="0" i="0" u="none" strike="noStrike" kern="1200" baseline="0" dirty="0" smtClean="0">
                <a:solidFill>
                  <a:schemeClr val="tx1"/>
                </a:solidFill>
                <a:latin typeface="+mn-lt"/>
                <a:ea typeface="ＭＳ Ｐゴシック" charset="0"/>
                <a:cs typeface="ＭＳ Ｐゴシック" charset="0"/>
              </a:rPr>
              <a:t>Provide each participant with a marker and a piece of paper (A4 or bigger). </a:t>
            </a:r>
          </a:p>
          <a:p>
            <a:r>
              <a:rPr lang="en-US" sz="1200" b="1" i="0" u="none" strike="noStrike" kern="1200" baseline="0" dirty="0" smtClean="0">
                <a:solidFill>
                  <a:schemeClr val="tx1"/>
                </a:solidFill>
                <a:latin typeface="+mn-lt"/>
                <a:ea typeface="ＭＳ Ｐゴシック" charset="0"/>
                <a:cs typeface="ＭＳ Ｐゴシック" charset="0"/>
              </a:rPr>
              <a:t>6. </a:t>
            </a:r>
            <a:r>
              <a:rPr lang="en-US" sz="1200" b="0" i="0" u="none" strike="noStrike" kern="1200" baseline="0" dirty="0" smtClean="0">
                <a:solidFill>
                  <a:schemeClr val="tx1"/>
                </a:solidFill>
                <a:latin typeface="+mn-lt"/>
                <a:ea typeface="ＭＳ Ｐゴシック" charset="0"/>
                <a:cs typeface="ＭＳ Ｐゴシック" charset="0"/>
              </a:rPr>
              <a:t>Divide the group into pairs. Ask them to pair up with someone they do not know well. </a:t>
            </a:r>
          </a:p>
          <a:p>
            <a:r>
              <a:rPr lang="en-US" sz="1200" b="1" i="0" u="none" strike="noStrike" kern="1200" baseline="0" dirty="0" smtClean="0">
                <a:solidFill>
                  <a:schemeClr val="tx1"/>
                </a:solidFill>
                <a:latin typeface="+mn-lt"/>
                <a:ea typeface="ＭＳ Ｐゴシック" charset="0"/>
                <a:cs typeface="ＭＳ Ｐゴシック" charset="0"/>
              </a:rPr>
              <a:t>7. </a:t>
            </a:r>
            <a:r>
              <a:rPr lang="en-US" sz="1200" b="0" i="0" u="none" strike="noStrike" kern="1200" baseline="0" dirty="0" smtClean="0">
                <a:solidFill>
                  <a:schemeClr val="tx1"/>
                </a:solidFill>
                <a:latin typeface="+mn-lt"/>
                <a:ea typeface="ＭＳ Ｐゴシック" charset="0"/>
                <a:cs typeface="ＭＳ Ｐゴシック" charset="0"/>
              </a:rPr>
              <a:t>Ask participants to draw each other’s face for five minutes. In the meantime, they should think of three questions they would like to ask the person they have just portrayed, and then ask those questions. Take five minutes per person, and then swap places. </a:t>
            </a:r>
          </a:p>
          <a:p>
            <a:r>
              <a:rPr lang="en-US" sz="1200" b="1" i="0" u="none" strike="noStrike" kern="1200" baseline="0" dirty="0" smtClean="0">
                <a:solidFill>
                  <a:schemeClr val="tx1"/>
                </a:solidFill>
                <a:latin typeface="+mn-lt"/>
                <a:ea typeface="ＭＳ Ｐゴシック" charset="0"/>
                <a:cs typeface="ＭＳ Ｐゴシック" charset="0"/>
              </a:rPr>
              <a:t>8. </a:t>
            </a:r>
            <a:r>
              <a:rPr lang="en-US" sz="1200" b="0" i="0" u="none" strike="noStrike" kern="1200" baseline="0" dirty="0" smtClean="0">
                <a:solidFill>
                  <a:schemeClr val="tx1"/>
                </a:solidFill>
                <a:latin typeface="+mn-lt"/>
                <a:ea typeface="ＭＳ Ｐゴシック" charset="0"/>
                <a:cs typeface="ＭＳ Ｐゴシック" charset="0"/>
              </a:rPr>
              <a:t>Following the drawing and ‘interviews’, all participants receive their own portrait and choose the question asked to them that they liked best. Each person than shows the portrait to the group and answers the chosen, favorite question. </a:t>
            </a:r>
          </a:p>
          <a:p>
            <a:r>
              <a:rPr lang="en-US" sz="1200" b="1" i="0" u="none" strike="noStrike" kern="1200" baseline="0" dirty="0" smtClean="0">
                <a:solidFill>
                  <a:schemeClr val="tx1"/>
                </a:solidFill>
                <a:latin typeface="+mn-lt"/>
                <a:ea typeface="ＭＳ Ｐゴシック" charset="0"/>
                <a:cs typeface="ＭＳ Ｐゴシック" charset="0"/>
              </a:rPr>
              <a:t>9. </a:t>
            </a:r>
            <a:r>
              <a:rPr lang="en-US" sz="1200" b="0" i="0" u="none" strike="noStrike" kern="1200" baseline="0" dirty="0" smtClean="0">
                <a:solidFill>
                  <a:schemeClr val="tx1"/>
                </a:solidFill>
                <a:latin typeface="+mn-lt"/>
                <a:ea typeface="ＭＳ Ｐゴシック" charset="0"/>
                <a:cs typeface="ＭＳ Ｐゴシック" charset="0"/>
              </a:rPr>
              <a:t>Close this exercise by asking everybody to return to their seats. </a:t>
            </a:r>
          </a:p>
          <a:p>
            <a:endParaRPr lang="en-GB" sz="1200" b="0" i="0" u="none" strike="noStrike" kern="1200" baseline="0" dirty="0" smtClean="0">
              <a:solidFill>
                <a:schemeClr val="tx1"/>
              </a:solidFill>
              <a:latin typeface="+mn-lt"/>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7</a:t>
            </a:fld>
            <a:endParaRPr lang="en-US"/>
          </a:p>
        </p:txBody>
      </p:sp>
    </p:spTree>
    <p:extLst>
      <p:ext uri="{BB962C8B-B14F-4D97-AF65-F5344CB8AC3E}">
        <p14:creationId xmlns:p14="http://schemas.microsoft.com/office/powerpoint/2010/main" val="183007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ＭＳ Ｐゴシック" charset="0"/>
                <a:cs typeface="ＭＳ Ｐゴシック" charset="0"/>
              </a:rPr>
              <a:t>10.</a:t>
            </a:r>
            <a:r>
              <a:rPr lang="en-US" sz="1200" b="0" i="0" u="none" strike="noStrike" kern="1200" baseline="0" dirty="0" smtClean="0">
                <a:solidFill>
                  <a:schemeClr val="tx1"/>
                </a:solidFill>
                <a:latin typeface="+mn-lt"/>
                <a:ea typeface="ＭＳ Ｐゴシック" charset="0"/>
                <a:cs typeface="ＭＳ Ｐゴシック" charset="0"/>
              </a:rPr>
              <a:t>Explain that, because this training is on an important but often also sensitive issue, it is vital to ensure the safety and security of the space.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11.</a:t>
            </a:r>
            <a:r>
              <a:rPr lang="en-US" sz="1200" b="0" i="0" u="none" strike="noStrike" kern="1200" baseline="0" dirty="0" smtClean="0">
                <a:solidFill>
                  <a:schemeClr val="tx1"/>
                </a:solidFill>
                <a:latin typeface="+mn-lt"/>
                <a:ea typeface="ＭＳ Ｐゴシック" charset="0"/>
                <a:cs typeface="ＭＳ Ｐゴシック" charset="0"/>
              </a:rPr>
              <a:t>Explain that it is important to make sure that all participants feel safe and secure in this workshop. This is key for understanding the issues we are about to learn and talk about, and for understanding the real-life struggles persons that identify as lesbian, gay, bisexual, trans, intersex or whichever nomenclature in which people may self-define, have to deal with on a daily basis. Feeling safe is also a prerequisite to jointly explore ways to work towards (self-)acceptance, inclusion and self-determination of all people, with respect for each person's human rights and dignity. This requires an open and respectful dialogue, in a safe environment. </a:t>
            </a:r>
          </a:p>
          <a:p>
            <a:endParaRPr lang="en-US" sz="1200" b="0" i="0" u="none" strike="noStrike" kern="1200" baseline="0" dirty="0" smtClean="0">
              <a:solidFill>
                <a:schemeClr val="tx1"/>
              </a:solidFill>
              <a:latin typeface="+mn-lt"/>
              <a:ea typeface="ＭＳ Ｐゴシック" charset="0"/>
              <a:cs typeface="ＭＳ Ｐゴシック" charset="0"/>
            </a:endParaRPr>
          </a:p>
          <a:p>
            <a:endParaRPr lang="en-US" sz="1200" b="0" i="0" u="none" strike="noStrike" kern="1200" baseline="0" dirty="0" smtClean="0">
              <a:solidFill>
                <a:schemeClr val="tx1"/>
              </a:solidFill>
              <a:latin typeface="+mn-lt"/>
              <a:ea typeface="ＭＳ Ｐゴシック" charset="0"/>
            </a:endParaRPr>
          </a:p>
          <a:p>
            <a:endParaRPr lang="en-US" sz="1200" b="0" i="0" u="none" strike="noStrike" kern="1200" baseline="0" dirty="0" smtClean="0">
              <a:solidFill>
                <a:schemeClr val="tx1"/>
              </a:solidFill>
              <a:latin typeface="+mn-lt"/>
              <a:ea typeface="ＭＳ Ｐゴシック" charset="0"/>
            </a:endParaRPr>
          </a:p>
          <a:p>
            <a:endParaRPr lang="en-US" sz="1200" b="0" i="0" u="none" strike="noStrike" kern="1200" baseline="0" dirty="0" smtClean="0">
              <a:solidFill>
                <a:schemeClr val="tx1"/>
              </a:solidFill>
              <a:latin typeface="+mn-lt"/>
              <a:ea typeface="ＭＳ Ｐゴシック" charset="0"/>
            </a:endParaRPr>
          </a:p>
          <a:p>
            <a:endParaRPr lang="en-US" sz="1200" b="0" i="0" u="none" strike="noStrike" kern="1200" baseline="0" dirty="0" smtClean="0">
              <a:solidFill>
                <a:schemeClr val="tx1"/>
              </a:solidFill>
              <a:latin typeface="+mn-lt"/>
              <a:ea typeface="ＭＳ Ｐゴシック" charset="0"/>
            </a:endParaRPr>
          </a:p>
          <a:p>
            <a:endParaRPr lang="en-US" sz="1200" b="0" i="0" u="none" strike="noStrike" kern="1200" baseline="0" dirty="0" smtClean="0">
              <a:solidFill>
                <a:schemeClr val="tx1"/>
              </a:solidFill>
              <a:latin typeface="+mn-lt"/>
              <a:ea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8</a:t>
            </a:fld>
            <a:endParaRPr lang="en-US"/>
          </a:p>
        </p:txBody>
      </p:sp>
    </p:spTree>
    <p:extLst>
      <p:ext uri="{BB962C8B-B14F-4D97-AF65-F5344CB8AC3E}">
        <p14:creationId xmlns:p14="http://schemas.microsoft.com/office/powerpoint/2010/main" val="13410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ＭＳ Ｐゴシック" charset="0"/>
                <a:cs typeface="ＭＳ Ｐゴシック" charset="0"/>
              </a:rPr>
              <a:t>12.</a:t>
            </a:r>
            <a:r>
              <a:rPr lang="en-US" sz="1200" b="0" i="0" u="none" strike="noStrike" kern="1200" baseline="0" dirty="0" smtClean="0">
                <a:solidFill>
                  <a:schemeClr val="tx1"/>
                </a:solidFill>
                <a:latin typeface="+mn-lt"/>
                <a:ea typeface="ＭＳ Ｐゴシック" charset="0"/>
                <a:cs typeface="ＭＳ Ｐゴシック" charset="0"/>
              </a:rPr>
              <a:t>Ask participants to share thoughts on safety and security, touching upon the following ‘categories’: </a:t>
            </a:r>
          </a:p>
          <a:p>
            <a:pPr marL="171450" indent="-171450">
              <a:buFont typeface="Wingdings" panose="05000000000000000000" pitchFamily="2" charset="2"/>
              <a:buChar char="Ø"/>
            </a:pPr>
            <a:endParaRPr lang="en-US" sz="1200" b="1" i="0" u="none" strike="noStrike" kern="1200" baseline="0" dirty="0" smtClean="0">
              <a:solidFill>
                <a:schemeClr val="tx1"/>
              </a:solidFill>
              <a:latin typeface="+mn-lt"/>
              <a:ea typeface="ＭＳ Ｐゴシック" charset="0"/>
              <a:cs typeface="ＭＳ Ｐゴシック" charset="0"/>
            </a:endParaRPr>
          </a:p>
          <a:p>
            <a:pPr marL="171450" indent="-171450">
              <a:buFont typeface="Wingdings" panose="05000000000000000000" pitchFamily="2" charset="2"/>
              <a:buChar char="Ø"/>
            </a:pPr>
            <a:r>
              <a:rPr lang="en-US" sz="1200" b="1" i="0" u="none" strike="noStrike" kern="1200" baseline="0" dirty="0" smtClean="0">
                <a:solidFill>
                  <a:schemeClr val="tx1"/>
                </a:solidFill>
                <a:latin typeface="+mn-lt"/>
                <a:ea typeface="ＭＳ Ｐゴシック" charset="0"/>
                <a:cs typeface="ＭＳ Ｐゴシック" charset="0"/>
              </a:rPr>
              <a:t>Tone and content of respectful dialogue between </a:t>
            </a:r>
            <a:r>
              <a:rPr lang="en-GB" sz="1200" b="1" i="0" u="none" strike="noStrike" kern="1200" baseline="0" dirty="0" smtClean="0">
                <a:solidFill>
                  <a:schemeClr val="tx1"/>
                </a:solidFill>
                <a:latin typeface="+mn-lt"/>
                <a:ea typeface="ＭＳ Ｐゴシック" charset="0"/>
                <a:cs typeface="ＭＳ Ｐゴシック" charset="0"/>
              </a:rPr>
              <a:t>participants and in groups. </a:t>
            </a:r>
            <a:endParaRPr lang="en-GB" sz="1200" b="0" i="0" u="none" strike="noStrike" kern="1200" baseline="0" dirty="0" smtClean="0">
              <a:solidFill>
                <a:schemeClr val="tx1"/>
              </a:solidFill>
              <a:latin typeface="+mn-lt"/>
              <a:ea typeface="ＭＳ Ｐゴシック" charset="0"/>
              <a:cs typeface="ＭＳ Ｐゴシック" charset="0"/>
            </a:endParaRPr>
          </a:p>
          <a:p>
            <a:r>
              <a:rPr lang="en-GB" sz="1200" b="0" i="1" u="none" strike="noStrike" kern="1200" baseline="0" dirty="0" smtClean="0">
                <a:solidFill>
                  <a:schemeClr val="tx1"/>
                </a:solidFill>
                <a:latin typeface="+mn-lt"/>
                <a:ea typeface="ＭＳ Ｐゴシック" charset="0"/>
                <a:cs typeface="ＭＳ Ｐゴシック" charset="0"/>
              </a:rPr>
              <a:t>Possible elements: </a:t>
            </a:r>
          </a:p>
          <a:p>
            <a:r>
              <a:rPr lang="en-GB" sz="1200" b="0" i="0" u="none" strike="noStrike" kern="1200" baseline="0" dirty="0" smtClean="0">
                <a:solidFill>
                  <a:schemeClr val="tx1"/>
                </a:solidFill>
                <a:latin typeface="+mn-lt"/>
                <a:ea typeface="ＭＳ Ｐゴシック" charset="0"/>
                <a:cs typeface="ＭＳ Ｐゴシック" charset="0"/>
              </a:rPr>
              <a:t>• always assume ‘best intentions’ </a:t>
            </a:r>
          </a:p>
          <a:p>
            <a:r>
              <a:rPr lang="en-GB" sz="1200" b="0" i="0" u="none" strike="noStrike" kern="1200" baseline="0" dirty="0" smtClean="0">
                <a:solidFill>
                  <a:schemeClr val="tx1"/>
                </a:solidFill>
                <a:latin typeface="+mn-lt"/>
                <a:ea typeface="ＭＳ Ｐゴシック" charset="0"/>
                <a:cs typeface="ＭＳ Ｐゴシック" charset="0"/>
              </a:rPr>
              <a:t>• ask open questions </a:t>
            </a:r>
          </a:p>
          <a:p>
            <a:r>
              <a:rPr lang="en-US" sz="1200" b="0" i="0" u="none" strike="noStrike" kern="1200" baseline="0" dirty="0" smtClean="0">
                <a:solidFill>
                  <a:schemeClr val="tx1"/>
                </a:solidFill>
                <a:latin typeface="+mn-lt"/>
                <a:ea typeface="ＭＳ Ｐゴシック" charset="0"/>
                <a:cs typeface="ＭＳ Ｐゴシック" charset="0"/>
              </a:rPr>
              <a:t>• be aware and considerate of the feelings of other people </a:t>
            </a:r>
          </a:p>
          <a:p>
            <a:r>
              <a:rPr lang="en-US" sz="1200" b="0" i="0" u="none" strike="noStrike" kern="1200" baseline="0" dirty="0" smtClean="0">
                <a:solidFill>
                  <a:schemeClr val="tx1"/>
                </a:solidFill>
                <a:latin typeface="+mn-lt"/>
                <a:ea typeface="ＭＳ Ｐゴシック" charset="0"/>
                <a:cs typeface="ＭＳ Ｐゴシック" charset="0"/>
              </a:rPr>
              <a:t>• if uncomfortable with a certain dialogue or tone, indicate this to the group and/or the facilitator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Use of social media </a:t>
            </a:r>
            <a:endParaRPr lang="en-GB" sz="1200" b="0" i="0" u="none" strike="noStrike" kern="1200" baseline="0" dirty="0" smtClean="0">
              <a:solidFill>
                <a:schemeClr val="tx1"/>
              </a:solidFill>
              <a:latin typeface="+mn-lt"/>
              <a:ea typeface="ＭＳ Ｐゴシック" charset="0"/>
              <a:cs typeface="ＭＳ Ｐゴシック" charset="0"/>
            </a:endParaRPr>
          </a:p>
          <a:p>
            <a:r>
              <a:rPr lang="en-GB" sz="1200" b="1" i="1" u="none" strike="noStrike" kern="1200" baseline="0" dirty="0" smtClean="0">
                <a:solidFill>
                  <a:schemeClr val="tx1"/>
                </a:solidFill>
                <a:latin typeface="+mn-lt"/>
                <a:ea typeface="ＭＳ Ｐゴシック" charset="0"/>
                <a:cs typeface="ＭＳ Ｐゴシック" charset="0"/>
              </a:rPr>
              <a:t>Possible elements: </a:t>
            </a:r>
            <a:endParaRPr lang="en-GB" sz="1200" b="0" i="1"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 consider what really needs to be shared and why </a:t>
            </a:r>
          </a:p>
          <a:p>
            <a:r>
              <a:rPr lang="en-US" sz="1200" b="0" i="0" u="none" strike="noStrike" kern="1200" baseline="0" dirty="0" smtClean="0">
                <a:solidFill>
                  <a:schemeClr val="tx1"/>
                </a:solidFill>
                <a:latin typeface="+mn-lt"/>
                <a:ea typeface="ＭＳ Ｐゴシック" charset="0"/>
                <a:cs typeface="ＭＳ Ｐゴシック" charset="0"/>
              </a:rPr>
              <a:t>• do not post pictures or names of other participants online without their explicit consent </a:t>
            </a:r>
          </a:p>
          <a:p>
            <a:r>
              <a:rPr lang="en-US" sz="1200" b="0" i="0" u="none" strike="noStrike" kern="1200" baseline="0" dirty="0" smtClean="0">
                <a:solidFill>
                  <a:schemeClr val="tx1"/>
                </a:solidFill>
                <a:latin typeface="+mn-lt"/>
                <a:ea typeface="ＭＳ Ｐゴシック" charset="0"/>
                <a:cs typeface="ＭＳ Ｐゴシック" charset="0"/>
              </a:rPr>
              <a:t>• consider a way in which each participant can indicate if they are ok with being mentioned on social media (for example through specific stickers on name-tags) or </a:t>
            </a:r>
          </a:p>
          <a:p>
            <a:r>
              <a:rPr lang="en-US" sz="1200" b="0" i="0" u="none" strike="noStrike" kern="1200" baseline="0" dirty="0" smtClean="0">
                <a:solidFill>
                  <a:schemeClr val="tx1"/>
                </a:solidFill>
                <a:latin typeface="+mn-lt"/>
                <a:ea typeface="ＭＳ Ｐゴシック" charset="0"/>
                <a:cs typeface="ＭＳ Ｐゴシック" charset="0"/>
              </a:rPr>
              <a:t>• postpone posting about the meeting on social media until after it has finalized or </a:t>
            </a:r>
          </a:p>
          <a:p>
            <a:r>
              <a:rPr lang="en-US" sz="1200" b="0" i="0" u="none" strike="noStrike" kern="1200" baseline="0" dirty="0" smtClean="0">
                <a:solidFill>
                  <a:schemeClr val="tx1"/>
                </a:solidFill>
                <a:latin typeface="+mn-lt"/>
                <a:ea typeface="ＭＳ Ｐゴシック" charset="0"/>
                <a:cs typeface="ＭＳ Ｐゴシック" charset="0"/>
              </a:rPr>
              <a:t>• refrain from posting altogether or </a:t>
            </a:r>
          </a:p>
          <a:p>
            <a:r>
              <a:rPr lang="en-US" sz="1200" b="0" i="0" u="none" strike="noStrike" kern="1200" baseline="0" dirty="0" smtClean="0">
                <a:solidFill>
                  <a:schemeClr val="tx1"/>
                </a:solidFill>
                <a:latin typeface="+mn-lt"/>
                <a:ea typeface="ＭＳ Ｐゴシック" charset="0"/>
                <a:cs typeface="ＭＳ Ｐゴシック" charset="0"/>
              </a:rPr>
              <a:t>• make one person responsible for posting on social media and ensure that person engages with all relevant persons and organizations before publishing </a:t>
            </a:r>
          </a:p>
          <a:p>
            <a:r>
              <a:rPr lang="en-GB" sz="1200" b="0" i="0" u="none" strike="noStrike" kern="1200" baseline="0" dirty="0" smtClean="0">
                <a:solidFill>
                  <a:schemeClr val="tx1"/>
                </a:solidFill>
                <a:latin typeface="+mn-lt"/>
                <a:ea typeface="ＭＳ Ｐゴシック" charset="0"/>
                <a:cs typeface="ＭＳ Ｐゴシック" charset="0"/>
              </a:rPr>
              <a:t>• turn off location settings </a:t>
            </a:r>
          </a:p>
          <a:p>
            <a:endParaRPr lang="en-GB" sz="1200" b="0" i="0" u="none" strike="noStrike" kern="1200" baseline="0" dirty="0" smtClean="0">
              <a:solidFill>
                <a:schemeClr val="tx1"/>
              </a:solidFill>
              <a:latin typeface="+mn-lt"/>
              <a:ea typeface="ＭＳ Ｐゴシック" charset="0"/>
              <a:cs typeface="ＭＳ Ｐゴシック" charset="0"/>
            </a:endParaRPr>
          </a:p>
          <a:p>
            <a:r>
              <a:rPr lang="en-GB" sz="1200" b="1" i="0" u="none" strike="noStrike" kern="1200" baseline="0" dirty="0" smtClean="0">
                <a:solidFill>
                  <a:schemeClr val="tx1"/>
                </a:solidFill>
                <a:latin typeface="+mn-lt"/>
                <a:ea typeface="ＭＳ Ｐゴシック" charset="0"/>
                <a:cs typeface="ＭＳ Ｐゴシック" charset="0"/>
              </a:rPr>
              <a:t>Rules of engagement </a:t>
            </a:r>
            <a:endParaRPr lang="en-GB" sz="1200" b="0" i="0" u="none" strike="noStrike" kern="1200" baseline="0" dirty="0" smtClean="0">
              <a:solidFill>
                <a:schemeClr val="tx1"/>
              </a:solidFill>
              <a:latin typeface="+mn-lt"/>
              <a:ea typeface="ＭＳ Ｐゴシック" charset="0"/>
              <a:cs typeface="ＭＳ Ｐゴシック" charset="0"/>
            </a:endParaRPr>
          </a:p>
          <a:p>
            <a:r>
              <a:rPr lang="en-US" sz="1200" b="0" i="1" u="none" strike="noStrike" kern="1200" baseline="0" dirty="0" smtClean="0">
                <a:solidFill>
                  <a:schemeClr val="tx1"/>
                </a:solidFill>
                <a:latin typeface="+mn-lt"/>
                <a:ea typeface="ＭＳ Ｐゴシック" charset="0"/>
                <a:cs typeface="ＭＳ Ｐゴシック" charset="0"/>
              </a:rPr>
              <a:t>Explain that it will be good to also agree on some other main rules </a:t>
            </a:r>
            <a:r>
              <a:rPr lang="en-GB" sz="1200" b="0" i="1" u="none" strike="noStrike" kern="1200" baseline="0" dirty="0" smtClean="0">
                <a:solidFill>
                  <a:schemeClr val="tx1"/>
                </a:solidFill>
                <a:latin typeface="+mn-lt"/>
                <a:ea typeface="ＭＳ Ｐゴシック" charset="0"/>
                <a:cs typeface="ＭＳ Ｐゴシック" charset="0"/>
              </a:rPr>
              <a:t>of engagement, such as </a:t>
            </a:r>
            <a:endParaRPr lang="en-GB" sz="1200" b="0" i="0" u="none" strike="noStrike" kern="1200" baseline="0" dirty="0" smtClean="0">
              <a:solidFill>
                <a:schemeClr val="tx1"/>
              </a:solidFill>
              <a:latin typeface="+mn-lt"/>
              <a:ea typeface="ＭＳ Ｐゴシック" charset="0"/>
              <a:cs typeface="ＭＳ Ｐゴシック" charset="0"/>
            </a:endParaRPr>
          </a:p>
          <a:p>
            <a:r>
              <a:rPr lang="en-US" sz="1200" b="0" i="0" u="none" strike="noStrike" kern="1200" baseline="0" dirty="0" smtClean="0">
                <a:solidFill>
                  <a:schemeClr val="tx1"/>
                </a:solidFill>
                <a:latin typeface="+mn-lt"/>
                <a:ea typeface="ＭＳ Ｐゴシック" charset="0"/>
                <a:cs typeface="ＭＳ Ｐゴシック" charset="0"/>
              </a:rPr>
              <a:t>• stay focused on the training content and conversations and respect each persons contribution </a:t>
            </a:r>
          </a:p>
          <a:p>
            <a:r>
              <a:rPr lang="en-US" sz="1200" b="0" i="0" u="none" strike="noStrike" kern="1200" baseline="0" dirty="0" smtClean="0">
                <a:solidFill>
                  <a:schemeClr val="tx1"/>
                </a:solidFill>
                <a:latin typeface="+mn-lt"/>
                <a:ea typeface="ＭＳ Ｐゴシック" charset="0"/>
                <a:cs typeface="ＭＳ Ｐゴシック" charset="0"/>
              </a:rPr>
              <a:t>• (refrain from) the use of telephones or laptops during the training </a:t>
            </a:r>
          </a:p>
          <a:p>
            <a:r>
              <a:rPr lang="en-US" sz="1200" b="0" i="0" u="none" strike="noStrike" kern="1200" baseline="0" dirty="0" smtClean="0">
                <a:solidFill>
                  <a:schemeClr val="tx1"/>
                </a:solidFill>
                <a:latin typeface="+mn-lt"/>
                <a:ea typeface="ＭＳ Ｐゴシック" charset="0"/>
                <a:cs typeface="ＭＳ Ｐゴシック" charset="0"/>
              </a:rPr>
              <a:t>• time-management (which is your responsibility and something you therefor can commit to)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13.</a:t>
            </a:r>
            <a:r>
              <a:rPr lang="en-US" sz="1200" b="0" i="0" u="none" strike="noStrike" kern="1200" baseline="0" dirty="0" smtClean="0">
                <a:solidFill>
                  <a:schemeClr val="tx1"/>
                </a:solidFill>
                <a:latin typeface="+mn-lt"/>
                <a:ea typeface="ＭＳ Ｐゴシック" charset="0"/>
                <a:cs typeface="ＭＳ Ｐゴシック" charset="0"/>
              </a:rPr>
              <a:t>Write down the results of this exercise so that they are visible for everybody.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14.</a:t>
            </a:r>
            <a:r>
              <a:rPr lang="en-US" sz="1200" b="0" i="0" u="none" strike="noStrike" kern="1200" baseline="0" dirty="0" smtClean="0">
                <a:solidFill>
                  <a:schemeClr val="tx1"/>
                </a:solidFill>
                <a:latin typeface="+mn-lt"/>
                <a:ea typeface="ＭＳ Ｐゴシック" charset="0"/>
                <a:cs typeface="ＭＳ Ｐゴシック" charset="0"/>
              </a:rPr>
              <a:t>Explain that following these agreements is a joint responsibility. Explain that you will actively monitor that everyone complies with the agreements, and that you will intervene if the rules are not being followed. Also, explain that you are always available to talk if a participant feels uncomfortable. </a:t>
            </a:r>
          </a:p>
          <a:p>
            <a:endParaRPr lang="en-US" sz="1200" b="0" i="0" u="none" strike="noStrike" kern="1200" baseline="0" dirty="0" smtClean="0">
              <a:solidFill>
                <a:schemeClr val="tx1"/>
              </a:solidFill>
              <a:latin typeface="+mn-lt"/>
              <a:ea typeface="ＭＳ Ｐゴシック" charset="0"/>
              <a:cs typeface="ＭＳ Ｐゴシック" charset="0"/>
            </a:endParaRPr>
          </a:p>
          <a:p>
            <a:r>
              <a:rPr lang="en-US" sz="1200" b="1" i="0" u="none" strike="noStrike" kern="1200" baseline="0" dirty="0" smtClean="0">
                <a:solidFill>
                  <a:schemeClr val="tx1"/>
                </a:solidFill>
                <a:latin typeface="+mn-lt"/>
                <a:ea typeface="ＭＳ Ｐゴシック" charset="0"/>
                <a:cs typeface="ＭＳ Ｐゴシック" charset="0"/>
              </a:rPr>
              <a:t>15.</a:t>
            </a:r>
            <a:r>
              <a:rPr lang="en-US" sz="1200" b="0" i="0" u="none" strike="noStrike" kern="1200" baseline="0" dirty="0" smtClean="0">
                <a:solidFill>
                  <a:schemeClr val="tx1"/>
                </a:solidFill>
                <a:latin typeface="+mn-lt"/>
                <a:ea typeface="ＭＳ Ｐゴシック" charset="0"/>
                <a:cs typeface="ＭＳ Ｐゴシック" charset="0"/>
              </a:rPr>
              <a:t>If you are facilitating a multiple day training, refer back to these rules on the morning of the following day(s). Evaluate them; if some of the rules do not work well, change them. </a:t>
            </a:r>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9</a:t>
            </a:fld>
            <a:endParaRPr lang="en-US"/>
          </a:p>
        </p:txBody>
      </p:sp>
    </p:spTree>
    <p:extLst>
      <p:ext uri="{BB962C8B-B14F-4D97-AF65-F5344CB8AC3E}">
        <p14:creationId xmlns:p14="http://schemas.microsoft.com/office/powerpoint/2010/main" val="88468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ＭＳ Ｐゴシック" charset="0"/>
                <a:cs typeface="ＭＳ Ｐゴシック" charset="0"/>
              </a:rPr>
              <a:t>16.</a:t>
            </a:r>
            <a:r>
              <a:rPr lang="en-US" sz="1200" b="0" i="0" u="none" strike="noStrike" kern="1200" baseline="0" dirty="0" smtClean="0">
                <a:solidFill>
                  <a:schemeClr val="tx1"/>
                </a:solidFill>
                <a:latin typeface="+mn-lt"/>
                <a:ea typeface="ＭＳ Ｐゴシック" charset="0"/>
                <a:cs typeface="ＭＳ Ｐゴシック" charset="0"/>
              </a:rPr>
              <a:t>Finally, if relevant, share information on what to do in case of an emergency. Possible elements and depending on the specific physical space and context you are in: </a:t>
            </a:r>
          </a:p>
          <a:p>
            <a:r>
              <a:rPr lang="en-GB" sz="1200" b="0" i="0" u="none" strike="noStrike" kern="1200" baseline="0" dirty="0" smtClean="0">
                <a:solidFill>
                  <a:schemeClr val="tx1"/>
                </a:solidFill>
                <a:latin typeface="+mn-lt"/>
                <a:ea typeface="ＭＳ Ｐゴシック" charset="0"/>
                <a:cs typeface="ＭＳ Ｐゴシック" charset="0"/>
              </a:rPr>
              <a:t>• emergency exits </a:t>
            </a:r>
          </a:p>
          <a:p>
            <a:r>
              <a:rPr lang="en-US" sz="1200" b="0" i="0" u="none" strike="noStrike" kern="1200" baseline="0" dirty="0" smtClean="0">
                <a:solidFill>
                  <a:schemeClr val="tx1"/>
                </a:solidFill>
                <a:latin typeface="+mn-lt"/>
                <a:ea typeface="ＭＳ Ｐゴシック" charset="0"/>
                <a:cs typeface="ＭＳ Ｐゴシック" charset="0"/>
              </a:rPr>
              <a:t>• if relevant, refer to specific program emergency protocol and numbers </a:t>
            </a:r>
          </a:p>
          <a:p>
            <a:r>
              <a:rPr lang="en-US" sz="1200" b="0" i="0" u="none" strike="noStrike" kern="1200" baseline="0" dirty="0" smtClean="0">
                <a:solidFill>
                  <a:schemeClr val="tx1"/>
                </a:solidFill>
                <a:latin typeface="+mn-lt"/>
                <a:ea typeface="ＭＳ Ｐゴシック" charset="0"/>
                <a:cs typeface="ＭＳ Ｐゴシック" charset="0"/>
              </a:rPr>
              <a:t>• discuss what to do and say in case the place gets raided </a:t>
            </a:r>
          </a:p>
          <a:p>
            <a:r>
              <a:rPr lang="en-US" sz="1200" b="0" i="0" u="none" strike="noStrike" kern="1200" baseline="0" dirty="0" smtClean="0">
                <a:solidFill>
                  <a:schemeClr val="tx1"/>
                </a:solidFill>
                <a:latin typeface="+mn-lt"/>
                <a:ea typeface="ＭＳ Ｐゴシック" charset="0"/>
                <a:cs typeface="ＭＳ Ｐゴシック" charset="0"/>
              </a:rPr>
              <a:t>• agree not to leave any papers at the end of the day </a:t>
            </a:r>
            <a:endParaRPr lang="en-GB" dirty="0"/>
          </a:p>
        </p:txBody>
      </p:sp>
      <p:sp>
        <p:nvSpPr>
          <p:cNvPr id="4" name="Slide Number Placeholder 3"/>
          <p:cNvSpPr>
            <a:spLocks noGrp="1"/>
          </p:cNvSpPr>
          <p:nvPr>
            <p:ph type="sldNum" sz="quarter" idx="10"/>
          </p:nvPr>
        </p:nvSpPr>
        <p:spPr/>
        <p:txBody>
          <a:bodyPr/>
          <a:lstStyle/>
          <a:p>
            <a:pPr>
              <a:defRPr/>
            </a:pPr>
            <a:fld id="{501D2380-3ED4-1C4D-A52A-1FD4B72837F7}" type="slidenum">
              <a:rPr lang="en-US" smtClean="0"/>
              <a:pPr>
                <a:defRPr/>
              </a:pPr>
              <a:t>10</a:t>
            </a:fld>
            <a:endParaRPr lang="en-US"/>
          </a:p>
        </p:txBody>
      </p:sp>
    </p:spTree>
    <p:extLst>
      <p:ext uri="{BB962C8B-B14F-4D97-AF65-F5344CB8AC3E}">
        <p14:creationId xmlns:p14="http://schemas.microsoft.com/office/powerpoint/2010/main" val="186584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BA9EF8-C18B-2C4F-B9EF-9D324DDDC273}" type="datetimeFigureOut">
              <a:rPr lang="en-US"/>
              <a:pPr>
                <a:defRPr/>
              </a:pPr>
              <a:t>4/19/2019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E6358C-A4EB-3F47-8AA4-18E2E13994B2}" type="slidenum">
              <a:rPr lang="en-US"/>
              <a:pPr>
                <a:defRPr/>
              </a:pPr>
              <a:t>‹#›</a:t>
            </a:fld>
            <a:endParaRPr lang="en-US"/>
          </a:p>
        </p:txBody>
      </p:sp>
    </p:spTree>
    <p:extLst>
      <p:ext uri="{BB962C8B-B14F-4D97-AF65-F5344CB8AC3E}">
        <p14:creationId xmlns:p14="http://schemas.microsoft.com/office/powerpoint/2010/main" val="115374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4FE44C-F1DD-FC42-B664-A42DC83CEC94}" type="datetimeFigureOut">
              <a:rPr lang="en-US"/>
              <a:pPr>
                <a:defRPr/>
              </a:pPr>
              <a:t>4/19/2019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C56FB6-38B8-C444-816D-E52A64A556AB}" type="slidenum">
              <a:rPr lang="en-US"/>
              <a:pPr>
                <a:defRPr/>
              </a:pPr>
              <a:t>‹#›</a:t>
            </a:fld>
            <a:endParaRPr lang="en-US"/>
          </a:p>
        </p:txBody>
      </p:sp>
    </p:spTree>
    <p:extLst>
      <p:ext uri="{BB962C8B-B14F-4D97-AF65-F5344CB8AC3E}">
        <p14:creationId xmlns:p14="http://schemas.microsoft.com/office/powerpoint/2010/main" val="387606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0D7C74-9518-404C-98EC-07B55C67397B}" type="datetimeFigureOut">
              <a:rPr lang="en-US"/>
              <a:pPr>
                <a:defRPr/>
              </a:pPr>
              <a:t>4/19/2019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33948F-DCB1-2A4C-8A6A-A26D517E9B5C}" type="slidenum">
              <a:rPr lang="en-US"/>
              <a:pPr>
                <a:defRPr/>
              </a:pPr>
              <a:t>‹#›</a:t>
            </a:fld>
            <a:endParaRPr lang="en-US"/>
          </a:p>
        </p:txBody>
      </p:sp>
    </p:spTree>
    <p:extLst>
      <p:ext uri="{BB962C8B-B14F-4D97-AF65-F5344CB8AC3E}">
        <p14:creationId xmlns:p14="http://schemas.microsoft.com/office/powerpoint/2010/main" val="383586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E4DDD4-7EC8-B241-BB48-01A94041E0FF}" type="datetimeFigureOut">
              <a:rPr lang="en-US"/>
              <a:pPr>
                <a:defRPr/>
              </a:pPr>
              <a:t>4/19/2019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999C03-A1B0-0E44-8EA0-7AB979B0B1A1}" type="slidenum">
              <a:rPr lang="en-US"/>
              <a:pPr>
                <a:defRPr/>
              </a:pPr>
              <a:t>‹#›</a:t>
            </a:fld>
            <a:endParaRPr lang="en-US"/>
          </a:p>
        </p:txBody>
      </p:sp>
    </p:spTree>
    <p:extLst>
      <p:ext uri="{BB962C8B-B14F-4D97-AF65-F5344CB8AC3E}">
        <p14:creationId xmlns:p14="http://schemas.microsoft.com/office/powerpoint/2010/main" val="651958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864D4B-885F-CE4D-B9BA-B189EA42573D}" type="datetimeFigureOut">
              <a:rPr lang="en-US"/>
              <a:pPr>
                <a:defRPr/>
              </a:pPr>
              <a:t>4/19/2019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A0681B-E0FF-D942-BE78-F5728C18889A}" type="slidenum">
              <a:rPr lang="en-US"/>
              <a:pPr>
                <a:defRPr/>
              </a:pPr>
              <a:t>‹#›</a:t>
            </a:fld>
            <a:endParaRPr lang="en-US"/>
          </a:p>
        </p:txBody>
      </p:sp>
    </p:spTree>
    <p:extLst>
      <p:ext uri="{BB962C8B-B14F-4D97-AF65-F5344CB8AC3E}">
        <p14:creationId xmlns:p14="http://schemas.microsoft.com/office/powerpoint/2010/main" val="291267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8E09DD-2794-DF4D-9664-6AF81E4FCA77}" type="datetimeFigureOut">
              <a:rPr lang="en-US"/>
              <a:pPr>
                <a:defRPr/>
              </a:pPr>
              <a:t>4/19/2019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22E2FC-1E30-B147-B8D1-3A363AE8FC81}" type="slidenum">
              <a:rPr lang="en-US"/>
              <a:pPr>
                <a:defRPr/>
              </a:pPr>
              <a:t>‹#›</a:t>
            </a:fld>
            <a:endParaRPr lang="en-US"/>
          </a:p>
        </p:txBody>
      </p:sp>
    </p:spTree>
    <p:extLst>
      <p:ext uri="{BB962C8B-B14F-4D97-AF65-F5344CB8AC3E}">
        <p14:creationId xmlns:p14="http://schemas.microsoft.com/office/powerpoint/2010/main" val="319065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93E112-8DBC-4646-9BF3-CE43388D17BB}" type="datetimeFigureOut">
              <a:rPr lang="en-US"/>
              <a:pPr>
                <a:defRPr/>
              </a:pPr>
              <a:t>4/19/2019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E71DF7-AC5F-614D-8D6E-09DC12D99669}" type="slidenum">
              <a:rPr lang="en-US"/>
              <a:pPr>
                <a:defRPr/>
              </a:pPr>
              <a:t>‹#›</a:t>
            </a:fld>
            <a:endParaRPr lang="en-US"/>
          </a:p>
        </p:txBody>
      </p:sp>
    </p:spTree>
    <p:extLst>
      <p:ext uri="{BB962C8B-B14F-4D97-AF65-F5344CB8AC3E}">
        <p14:creationId xmlns:p14="http://schemas.microsoft.com/office/powerpoint/2010/main" val="410284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36EE45-70AC-7C48-8675-9D84641D1C67}" type="datetimeFigureOut">
              <a:rPr lang="en-US"/>
              <a:pPr>
                <a:defRPr/>
              </a:pPr>
              <a:t>4/19/2019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FA6BD1B-5FBA-9545-931F-E9F509C2729E}" type="slidenum">
              <a:rPr lang="en-US"/>
              <a:pPr>
                <a:defRPr/>
              </a:pPr>
              <a:t>‹#›</a:t>
            </a:fld>
            <a:endParaRPr lang="en-US"/>
          </a:p>
        </p:txBody>
      </p:sp>
    </p:spTree>
    <p:extLst>
      <p:ext uri="{BB962C8B-B14F-4D97-AF65-F5344CB8AC3E}">
        <p14:creationId xmlns:p14="http://schemas.microsoft.com/office/powerpoint/2010/main" val="389844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6D4CB4-DD5B-CF4C-A1B2-B61268387471}" type="datetimeFigureOut">
              <a:rPr lang="en-US"/>
              <a:pPr>
                <a:defRPr/>
              </a:pPr>
              <a:t>4/19/2019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2DC114-72FF-F244-9DA8-4BE4F8FE12F4}" type="slidenum">
              <a:rPr lang="en-US"/>
              <a:pPr>
                <a:defRPr/>
              </a:pPr>
              <a:t>‹#›</a:t>
            </a:fld>
            <a:endParaRPr lang="en-US"/>
          </a:p>
        </p:txBody>
      </p:sp>
    </p:spTree>
    <p:extLst>
      <p:ext uri="{BB962C8B-B14F-4D97-AF65-F5344CB8AC3E}">
        <p14:creationId xmlns:p14="http://schemas.microsoft.com/office/powerpoint/2010/main" val="21461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730C93-4287-7347-9F0F-A09FB36BF6EB}" type="datetimeFigureOut">
              <a:rPr lang="en-US"/>
              <a:pPr>
                <a:defRPr/>
              </a:pPr>
              <a:t>4/19/2019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BB33ED-9320-464D-8E59-C3B8831CBF4E}" type="slidenum">
              <a:rPr lang="en-US"/>
              <a:pPr>
                <a:defRPr/>
              </a:pPr>
              <a:t>‹#›</a:t>
            </a:fld>
            <a:endParaRPr lang="en-US"/>
          </a:p>
        </p:txBody>
      </p:sp>
    </p:spTree>
    <p:extLst>
      <p:ext uri="{BB962C8B-B14F-4D97-AF65-F5344CB8AC3E}">
        <p14:creationId xmlns:p14="http://schemas.microsoft.com/office/powerpoint/2010/main" val="805853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483821-D0F7-394C-8A0E-D1DB9CF170ED}" type="datetimeFigureOut">
              <a:rPr lang="en-US"/>
              <a:pPr>
                <a:defRPr/>
              </a:pPr>
              <a:t>4/19/2019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D87EB7-A086-7144-A0D8-1C1E718B6088}" type="slidenum">
              <a:rPr lang="en-US"/>
              <a:pPr>
                <a:defRPr/>
              </a:pPr>
              <a:t>‹#›</a:t>
            </a:fld>
            <a:endParaRPr lang="en-US"/>
          </a:p>
        </p:txBody>
      </p:sp>
    </p:spTree>
    <p:extLst>
      <p:ext uri="{BB962C8B-B14F-4D97-AF65-F5344CB8AC3E}">
        <p14:creationId xmlns:p14="http://schemas.microsoft.com/office/powerpoint/2010/main" val="340786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A046A6F-6B33-5745-AAD4-452EA64A26D1}" type="datetimeFigureOut">
              <a:rPr lang="en-US"/>
              <a:pPr>
                <a:defRPr/>
              </a:pPr>
              <a:t>4/19/2019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3D1AA20-803D-BD44-BE8E-4C64F8D3B0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0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1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483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12.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0196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AL_FINAL_Introduction_kickoff_slides_05.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AL_FINAL_Introduction_kickoff02.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03.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04.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06.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AL_FINAL_Introduction_kickoff_slides_07.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09.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_FINAL_Introduction_kickoff_10.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7761</TotalTime>
  <Words>1156</Words>
  <Application>Microsoft Office PowerPoint</Application>
  <PresentationFormat>On-screen Show (4:3)</PresentationFormat>
  <Paragraphs>87</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Calibri</vt:lpstr>
      <vt:lpstr>Museo Sans Rounded 300</vt:lpstr>
      <vt:lpstr>Museo Sans Rounded 700</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SOGIESC TOOLKIT</dc:title>
  <dc:creator>User</dc:creator>
  <cp:lastModifiedBy>Karen Hammink</cp:lastModifiedBy>
  <cp:revision>190</cp:revision>
  <dcterms:created xsi:type="dcterms:W3CDTF">2018-06-04T12:47:18Z</dcterms:created>
  <dcterms:modified xsi:type="dcterms:W3CDTF">2019-04-19T12:05:58Z</dcterms:modified>
</cp:coreProperties>
</file>